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5" r:id="rId3"/>
    <p:sldId id="269" r:id="rId4"/>
    <p:sldId id="273" r:id="rId5"/>
    <p:sldId id="274" r:id="rId6"/>
    <p:sldId id="270" r:id="rId7"/>
    <p:sldId id="272" r:id="rId8"/>
    <p:sldId id="275" r:id="rId9"/>
    <p:sldId id="276" r:id="rId10"/>
    <p:sldId id="278" r:id="rId11"/>
    <p:sldId id="279" r:id="rId12"/>
    <p:sldId id="280" r:id="rId13"/>
    <p:sldId id="281" r:id="rId14"/>
    <p:sldId id="28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1AF"/>
    <a:srgbClr val="3CD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2" autoAdjust="0"/>
    <p:restoredTop sz="94660"/>
  </p:normalViewPr>
  <p:slideViewPr>
    <p:cSldViewPr>
      <p:cViewPr varScale="1">
        <p:scale>
          <a:sx n="109" d="100"/>
          <a:sy n="109" d="100"/>
        </p:scale>
        <p:origin x="20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376BA-610B-48A0-96DF-DA333D32E9C6}" type="datetimeFigureOut">
              <a:rPr lang="en-US" smtClean="0"/>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AA785-EEBD-4BB7-80C8-35816BC18A2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897129-8892-4527-B9B5-28EADF5A0760}"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3246E-4D3B-46EE-9AF0-FB58E9E24676}"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69A9CD-0126-458A-886B-6FC07AA530CC}"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558A32-C64F-48FE-9F74-7D1FFF5C519B}"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7CCAD1-252D-44EF-B951-2C3EF1E1B8D5}" type="datetime1">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3A9ED7-D303-4DD7-9EFB-4DEB198A20E1}"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EB5655-976F-4B60-BFD7-A21C85921715}" type="datetime1">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EFA360-1CC1-4DCF-86A5-1A446DB958B0}" type="datetime1">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31B42-CABE-4B2F-90EA-E11C6CD8DA02}" type="datetime1">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668E63-69BD-458C-A5A8-C5FC19FB1F0B}"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29560D-8B6D-4458-A1D3-F697C06A5EBE}" type="datetime1">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1F44E5-9FB8-4181-B433-C93897A9A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20B41-2FE8-497A-8AFC-2BF5483874BC}" type="datetime1">
              <a:rPr lang="en-US" smtClean="0"/>
              <a:pPr/>
              <a:t>1/23/2018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F44E5-9FB8-4181-B433-C93897A9A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latin typeface="Times New Roman" pitchFamily="18" charset="0"/>
                <a:cs typeface="Times New Roman" pitchFamily="18" charset="0"/>
              </a:rPr>
              <a:t>Ρομπότ</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 </a:t>
            </a:r>
            <a:r>
              <a:rPr lang="el-GR" b="1" dirty="0" smtClean="0">
                <a:latin typeface="Times New Roman" pitchFamily="18" charset="0"/>
                <a:cs typeface="Times New Roman" pitchFamily="18" charset="0"/>
              </a:rPr>
              <a:t>Θεωρία</a:t>
            </a:r>
            <a:endParaRPr lang="en-US" b="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l-GR" u="sng" dirty="0" smtClean="0"/>
              <a:t>Εξαρτήματα ρομπότ</a:t>
            </a:r>
            <a:endParaRPr lang="en-US" dirty="0">
              <a:solidFill>
                <a:srgbClr val="29C1AF"/>
              </a:solidFill>
            </a:endParaRPr>
          </a:p>
        </p:txBody>
      </p:sp>
      <p:pic>
        <p:nvPicPr>
          <p:cNvPr id="4" name="Picture 3" descr="D:\LALAS\2016.01_ERAMUS+ VR4STEM\Resurse\antet_VR4STEM.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40" y="6000768"/>
            <a:ext cx="3357586" cy="71435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7B3263-6123-4100-AA8A-19D6700B99F5}"/>
              </a:ext>
            </a:extLst>
          </p:cNvPr>
          <p:cNvSpPr>
            <a:spLocks noGrp="1"/>
          </p:cNvSpPr>
          <p:nvPr>
            <p:ph type="title"/>
          </p:nvPr>
        </p:nvSpPr>
        <p:spPr/>
        <p:txBody>
          <a:bodyPr/>
          <a:lstStyle/>
          <a:p>
            <a:r>
              <a:rPr lang="el-GR" sz="3200" i="1" dirty="0" smtClean="0"/>
              <a:t>Αισθητήρες Ρομπότ</a:t>
            </a:r>
            <a:endParaRPr lang="en-US" sz="3200" i="1" dirty="0"/>
          </a:p>
        </p:txBody>
      </p:sp>
      <p:sp>
        <p:nvSpPr>
          <p:cNvPr id="3" name="Espaço Reservado para Conteúdo 2">
            <a:extLst>
              <a:ext uri="{FF2B5EF4-FFF2-40B4-BE49-F238E27FC236}">
                <a16:creationId xmlns:a16="http://schemas.microsoft.com/office/drawing/2014/main" id="{14A1B219-71C6-4D00-8792-275AA5C99CF7}"/>
              </a:ext>
            </a:extLst>
          </p:cNvPr>
          <p:cNvSpPr>
            <a:spLocks noGrp="1"/>
          </p:cNvSpPr>
          <p:nvPr>
            <p:ph idx="1"/>
          </p:nvPr>
        </p:nvSpPr>
        <p:spPr/>
        <p:txBody>
          <a:bodyPr>
            <a:normAutofit fontScale="92500" lnSpcReduction="20000"/>
          </a:bodyPr>
          <a:lstStyle/>
          <a:p>
            <a:pPr algn="just"/>
            <a:r>
              <a:rPr lang="el-GR" sz="2600" dirty="0"/>
              <a:t>Οι αισθητήρες επιτρέπουν στο ρομπότ να καθορίζει τα μεγέθη, τα σχήματα, το διάστημα μεταξύ αντικειμένων, την κατεύθυνση και άλλες σχέσεις και ιδιότητες των ουσιών. Πολλά ρομπότ μπορούν να εντοπίσουν ακόμη και την ποσότητα πίεσης που </a:t>
            </a:r>
            <a:r>
              <a:rPr lang="el-GR" sz="2600" dirty="0" smtClean="0"/>
              <a:t>απαιτείται για </a:t>
            </a:r>
            <a:r>
              <a:rPr lang="el-GR" sz="2600" dirty="0"/>
              <a:t>να </a:t>
            </a:r>
            <a:r>
              <a:rPr lang="el-GR" sz="2600" dirty="0" smtClean="0"/>
              <a:t>πιάσουν </a:t>
            </a:r>
            <a:r>
              <a:rPr lang="el-GR" sz="2600" dirty="0"/>
              <a:t>ένα αντικείμενο χωρίς να το συντρίψουν.</a:t>
            </a:r>
            <a:endParaRPr lang="en-US" sz="2600" dirty="0"/>
          </a:p>
          <a:p>
            <a:pPr algn="just"/>
            <a:r>
              <a:rPr lang="el-GR" sz="2600" dirty="0"/>
              <a:t>Οι ρομποτικοί αισθητήρες χρησιμοποιούνται για την εκτίμηση της κατάστασης και του περιβάλλοντος ενός ρομπότ. Αυτά τα σήματα διαβιβάζονται σε έναν ελεγκτή για να επιτρέψουν την κατάλληλη συμπεριφορά.</a:t>
            </a:r>
            <a:endParaRPr lang="en-US" sz="2600" dirty="0"/>
          </a:p>
          <a:p>
            <a:pPr algn="just"/>
            <a:r>
              <a:rPr lang="el-GR" sz="2600" dirty="0"/>
              <a:t>Οι αισθητήρες σε ρομπότ βασίζονται στις λειτουργίες των ανθρώπινων αισθητηρίων οργάνων. Τα ρομπότ απαιτούν εκτεταμένες πληροφορίες για το περιβάλλον τους προκειμένου να λειτουργούν αποτελεσματικά.</a:t>
            </a:r>
            <a:endParaRPr lang="en-US" sz="2600" dirty="0"/>
          </a:p>
        </p:txBody>
      </p:sp>
      <p:sp>
        <p:nvSpPr>
          <p:cNvPr id="4" name="Espaço Reservado para Número de Slide 3">
            <a:extLst>
              <a:ext uri="{FF2B5EF4-FFF2-40B4-BE49-F238E27FC236}">
                <a16:creationId xmlns:a16="http://schemas.microsoft.com/office/drawing/2014/main" id="{CCFFA508-B76E-43B4-A638-64446A803C72}"/>
              </a:ext>
            </a:extLst>
          </p:cNvPr>
          <p:cNvSpPr>
            <a:spLocks noGrp="1"/>
          </p:cNvSpPr>
          <p:nvPr>
            <p:ph type="sldNum" sz="quarter" idx="12"/>
          </p:nvPr>
        </p:nvSpPr>
        <p:spPr/>
        <p:txBody>
          <a:bodyPr/>
          <a:lstStyle/>
          <a:p>
            <a:fld id="{1E1F44E5-9FB8-4181-B433-C93897A9A40A}" type="slidenum">
              <a:rPr lang="en-US" smtClean="0"/>
              <a:pPr/>
              <a:t>10</a:t>
            </a:fld>
            <a:endParaRPr lang="en-US"/>
          </a:p>
        </p:txBody>
      </p:sp>
    </p:spTree>
    <p:extLst>
      <p:ext uri="{BB962C8B-B14F-4D97-AF65-F5344CB8AC3E}">
        <p14:creationId xmlns:p14="http://schemas.microsoft.com/office/powerpoint/2010/main" val="2843955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B90C0-0B0B-4672-AF66-79A68F1FD542}"/>
              </a:ext>
            </a:extLst>
          </p:cNvPr>
          <p:cNvSpPr>
            <a:spLocks noGrp="1"/>
          </p:cNvSpPr>
          <p:nvPr>
            <p:ph type="title"/>
          </p:nvPr>
        </p:nvSpPr>
        <p:spPr>
          <a:xfrm>
            <a:off x="457200" y="116632"/>
            <a:ext cx="8229600" cy="792088"/>
          </a:xfrm>
        </p:spPr>
        <p:txBody>
          <a:bodyPr/>
          <a:lstStyle/>
          <a:p>
            <a:r>
              <a:rPr lang="el-GR" sz="3200" i="1" dirty="0" smtClean="0"/>
              <a:t>Αισθητήρες Ρομπότ</a:t>
            </a:r>
            <a:endParaRPr lang="en-US" sz="3200" i="1" dirty="0"/>
          </a:p>
        </p:txBody>
      </p:sp>
      <p:sp>
        <p:nvSpPr>
          <p:cNvPr id="4" name="Espaço Reservado para Número de Slide 3">
            <a:extLst>
              <a:ext uri="{FF2B5EF4-FFF2-40B4-BE49-F238E27FC236}">
                <a16:creationId xmlns:a16="http://schemas.microsoft.com/office/drawing/2014/main" id="{02180769-B6FD-41F2-AD5B-EB4377759D71}"/>
              </a:ext>
            </a:extLst>
          </p:cNvPr>
          <p:cNvSpPr>
            <a:spLocks noGrp="1"/>
          </p:cNvSpPr>
          <p:nvPr>
            <p:ph type="sldNum" sz="quarter" idx="12"/>
          </p:nvPr>
        </p:nvSpPr>
        <p:spPr/>
        <p:txBody>
          <a:bodyPr/>
          <a:lstStyle/>
          <a:p>
            <a:fld id="{1E1F44E5-9FB8-4181-B433-C93897A9A40A}" type="slidenum">
              <a:rPr lang="en-US" smtClean="0"/>
              <a:pPr/>
              <a:t>11</a:t>
            </a:fld>
            <a:endParaRPr lang="en-US"/>
          </a:p>
        </p:txBody>
      </p:sp>
      <p:pic>
        <p:nvPicPr>
          <p:cNvPr id="5122" name="Picture 2" descr="Resultado de imagem para robot sensors">
            <a:extLst>
              <a:ext uri="{FF2B5EF4-FFF2-40B4-BE49-F238E27FC236}">
                <a16:creationId xmlns:a16="http://schemas.microsoft.com/office/drawing/2014/main" id="{AB100B04-CBC9-4283-89AA-950E1F471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392" y="982912"/>
            <a:ext cx="7859216" cy="5589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1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43D3E11F-F3D0-4060-8BF4-DFB3A780ABC5}"/>
              </a:ext>
            </a:extLst>
          </p:cNvPr>
          <p:cNvSpPr>
            <a:spLocks noGrp="1"/>
          </p:cNvSpPr>
          <p:nvPr>
            <p:ph idx="1"/>
          </p:nvPr>
        </p:nvSpPr>
        <p:spPr/>
        <p:txBody>
          <a:bodyPr>
            <a:normAutofit fontScale="92500"/>
          </a:bodyPr>
          <a:lstStyle/>
          <a:p>
            <a:pPr marL="0" indent="0">
              <a:buNone/>
            </a:pPr>
            <a:r>
              <a:rPr lang="el-GR" sz="2300" dirty="0"/>
              <a:t>Οι αισθητήρες παρέχουν ανάλογα με τις ανθρώπινες αισθήσεις και μπορούν να παρακολουθούν άλλα φαινόμενα για τα οποία οι άνθρωποι δεν έχουν σαφείς αισθητήρες.</a:t>
            </a:r>
            <a:endParaRPr lang="en-US" sz="2300" dirty="0"/>
          </a:p>
          <a:p>
            <a:r>
              <a:rPr lang="el-GR" sz="2300" dirty="0" smtClean="0"/>
              <a:t>Απλό άγγιγμα</a:t>
            </a:r>
            <a:r>
              <a:rPr lang="en-US" sz="2300" dirty="0" smtClean="0"/>
              <a:t>: </a:t>
            </a:r>
            <a:r>
              <a:rPr lang="el-GR" sz="2300" dirty="0" smtClean="0"/>
              <a:t>Αισθάνεται την παρουσία ή απουσία ενός αντικειμένου</a:t>
            </a:r>
            <a:r>
              <a:rPr lang="en-US" sz="2300" dirty="0" smtClean="0"/>
              <a:t>.</a:t>
            </a:r>
            <a:endParaRPr lang="en-US" sz="2300" dirty="0"/>
          </a:p>
          <a:p>
            <a:r>
              <a:rPr lang="el-GR" sz="2300" dirty="0" smtClean="0"/>
              <a:t>Σύνθετο άγγιγμα</a:t>
            </a:r>
            <a:r>
              <a:rPr lang="en-US" sz="2300" dirty="0" smtClean="0"/>
              <a:t>: </a:t>
            </a:r>
            <a:r>
              <a:rPr lang="el-GR" sz="2300" dirty="0" smtClean="0"/>
              <a:t>Αισθάνεται το μέγεθος, το σχήμα και/ή την σκληρότητα ενός αντικειμένου</a:t>
            </a:r>
            <a:r>
              <a:rPr lang="en-US" sz="2300" dirty="0" smtClean="0"/>
              <a:t>.</a:t>
            </a:r>
            <a:endParaRPr lang="en-US" sz="2300" dirty="0"/>
          </a:p>
          <a:p>
            <a:r>
              <a:rPr lang="el-GR" sz="2300" dirty="0" smtClean="0"/>
              <a:t>Απλή δύναμη</a:t>
            </a:r>
            <a:r>
              <a:rPr lang="en-US" sz="2300" dirty="0" smtClean="0"/>
              <a:t>: </a:t>
            </a:r>
            <a:r>
              <a:rPr lang="el-GR" sz="2300" dirty="0"/>
              <a:t>Η δύναμη μέτρησης κατά μήκος ενός μόνο άξονα</a:t>
            </a:r>
            <a:r>
              <a:rPr lang="en-US" sz="2300" dirty="0" smtClean="0"/>
              <a:t>.</a:t>
            </a:r>
            <a:endParaRPr lang="en-US" sz="2300" dirty="0"/>
          </a:p>
          <a:p>
            <a:r>
              <a:rPr lang="el-GR" sz="2300" dirty="0" smtClean="0"/>
              <a:t>Σύνθετη δύναμη</a:t>
            </a:r>
            <a:r>
              <a:rPr lang="en-US" sz="2300" dirty="0" smtClean="0"/>
              <a:t>: </a:t>
            </a:r>
            <a:r>
              <a:rPr lang="el-GR" sz="2300" dirty="0"/>
              <a:t>Η δύναμη μέτρησης κατά μήκος πολλών αξόνων</a:t>
            </a:r>
            <a:r>
              <a:rPr lang="en-US" sz="2300" dirty="0" smtClean="0"/>
              <a:t>.</a:t>
            </a:r>
            <a:endParaRPr lang="en-US" sz="2300" dirty="0"/>
          </a:p>
          <a:p>
            <a:r>
              <a:rPr lang="el-GR" sz="2300" dirty="0" smtClean="0"/>
              <a:t>Απλή όραση</a:t>
            </a:r>
            <a:r>
              <a:rPr lang="en-US" sz="2300" dirty="0" smtClean="0"/>
              <a:t>: </a:t>
            </a:r>
            <a:r>
              <a:rPr lang="el-GR" sz="2300" dirty="0" smtClean="0"/>
              <a:t>Εντοπίζει άκρες, τρύπες και γωνίες</a:t>
            </a:r>
            <a:r>
              <a:rPr lang="en-US" sz="2300" dirty="0" smtClean="0"/>
              <a:t>.</a:t>
            </a:r>
            <a:endParaRPr lang="en-US" sz="2300" dirty="0"/>
          </a:p>
          <a:p>
            <a:r>
              <a:rPr lang="el-GR" sz="2300" dirty="0" smtClean="0"/>
              <a:t>Σύνθετη όραση</a:t>
            </a:r>
            <a:r>
              <a:rPr lang="en-US" sz="2300" dirty="0" smtClean="0"/>
              <a:t>: </a:t>
            </a:r>
            <a:r>
              <a:rPr lang="el-GR" sz="2300" dirty="0" smtClean="0"/>
              <a:t>Αναγνωρίζει αντικείμενα</a:t>
            </a:r>
            <a:r>
              <a:rPr lang="en-US" sz="2300" dirty="0" smtClean="0"/>
              <a:t>.</a:t>
            </a:r>
            <a:endParaRPr lang="en-US" sz="2300" dirty="0"/>
          </a:p>
          <a:p>
            <a:r>
              <a:rPr lang="el-GR" sz="2300" dirty="0" smtClean="0"/>
              <a:t>Εγγύτητα</a:t>
            </a:r>
            <a:r>
              <a:rPr lang="en-US" sz="2300" dirty="0" smtClean="0"/>
              <a:t>: </a:t>
            </a:r>
            <a:r>
              <a:rPr lang="el-GR" sz="2300" dirty="0" smtClean="0"/>
              <a:t>Εντοπίζει ένα αντικ</a:t>
            </a:r>
            <a:r>
              <a:rPr lang="el-GR" sz="2300" dirty="0" smtClean="0"/>
              <a:t>είμενο χωρίς επαφή</a:t>
            </a:r>
            <a:r>
              <a:rPr lang="en-US" sz="2300" dirty="0" smtClean="0"/>
              <a:t>.</a:t>
            </a:r>
            <a:endParaRPr lang="en-US" sz="2300" dirty="0"/>
          </a:p>
          <a:p>
            <a:endParaRPr lang="en-US" dirty="0"/>
          </a:p>
        </p:txBody>
      </p:sp>
      <p:sp>
        <p:nvSpPr>
          <p:cNvPr id="4" name="Espaço Reservado para Número de Slide 3">
            <a:extLst>
              <a:ext uri="{FF2B5EF4-FFF2-40B4-BE49-F238E27FC236}">
                <a16:creationId xmlns:a16="http://schemas.microsoft.com/office/drawing/2014/main" id="{81C3B267-EEAC-4B23-9627-D5735DDEA060}"/>
              </a:ext>
            </a:extLst>
          </p:cNvPr>
          <p:cNvSpPr>
            <a:spLocks noGrp="1"/>
          </p:cNvSpPr>
          <p:nvPr>
            <p:ph type="sldNum" sz="quarter" idx="12"/>
          </p:nvPr>
        </p:nvSpPr>
        <p:spPr/>
        <p:txBody>
          <a:bodyPr/>
          <a:lstStyle/>
          <a:p>
            <a:fld id="{1E1F44E5-9FB8-4181-B433-C93897A9A40A}" type="slidenum">
              <a:rPr lang="en-US" smtClean="0"/>
              <a:pPr/>
              <a:t>12</a:t>
            </a:fld>
            <a:endParaRPr lang="en-US"/>
          </a:p>
        </p:txBody>
      </p:sp>
      <p:sp>
        <p:nvSpPr>
          <p:cNvPr id="5" name="Título 1">
            <a:extLst>
              <a:ext uri="{FF2B5EF4-FFF2-40B4-BE49-F238E27FC236}">
                <a16:creationId xmlns:a16="http://schemas.microsoft.com/office/drawing/2014/main" id="{2F822BF5-EF97-48F5-80E8-DBB904F25BCC}"/>
              </a:ext>
            </a:extLst>
          </p:cNvPr>
          <p:cNvSpPr>
            <a:spLocks noGrp="1"/>
          </p:cNvSpPr>
          <p:nvPr>
            <p:ph type="title"/>
          </p:nvPr>
        </p:nvSpPr>
        <p:spPr>
          <a:xfrm>
            <a:off x="457200" y="116632"/>
            <a:ext cx="8229600" cy="792088"/>
          </a:xfrm>
        </p:spPr>
        <p:txBody>
          <a:bodyPr/>
          <a:lstStyle/>
          <a:p>
            <a:r>
              <a:rPr lang="el-GR" sz="3200" i="1" dirty="0"/>
              <a:t>Ταξινόμηση αισθητήρων ρομπότ</a:t>
            </a:r>
            <a:endParaRPr lang="en-US" sz="3200" i="1" dirty="0"/>
          </a:p>
        </p:txBody>
      </p:sp>
    </p:spTree>
    <p:extLst>
      <p:ext uri="{BB962C8B-B14F-4D97-AF65-F5344CB8AC3E}">
        <p14:creationId xmlns:p14="http://schemas.microsoft.com/office/powerpoint/2010/main" val="2760993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a:extLst>
              <a:ext uri="{FF2B5EF4-FFF2-40B4-BE49-F238E27FC236}">
                <a16:creationId xmlns:a16="http://schemas.microsoft.com/office/drawing/2014/main" id="{81C3B267-EEAC-4B23-9627-D5735DDEA060}"/>
              </a:ext>
            </a:extLst>
          </p:cNvPr>
          <p:cNvSpPr>
            <a:spLocks noGrp="1"/>
          </p:cNvSpPr>
          <p:nvPr>
            <p:ph type="sldNum" sz="quarter" idx="12"/>
          </p:nvPr>
        </p:nvSpPr>
        <p:spPr/>
        <p:txBody>
          <a:bodyPr/>
          <a:lstStyle/>
          <a:p>
            <a:fld id="{1E1F44E5-9FB8-4181-B433-C93897A9A40A}" type="slidenum">
              <a:rPr lang="en-US" smtClean="0"/>
              <a:pPr/>
              <a:t>13</a:t>
            </a:fld>
            <a:endParaRPr lang="en-US"/>
          </a:p>
        </p:txBody>
      </p:sp>
      <p:sp>
        <p:nvSpPr>
          <p:cNvPr id="5" name="Título 1">
            <a:extLst>
              <a:ext uri="{FF2B5EF4-FFF2-40B4-BE49-F238E27FC236}">
                <a16:creationId xmlns:a16="http://schemas.microsoft.com/office/drawing/2014/main" id="{2F822BF5-EF97-48F5-80E8-DBB904F25BCC}"/>
              </a:ext>
            </a:extLst>
          </p:cNvPr>
          <p:cNvSpPr>
            <a:spLocks noGrp="1"/>
          </p:cNvSpPr>
          <p:nvPr>
            <p:ph type="title"/>
          </p:nvPr>
        </p:nvSpPr>
        <p:spPr>
          <a:xfrm>
            <a:off x="457200" y="116632"/>
            <a:ext cx="8229600" cy="792088"/>
          </a:xfrm>
        </p:spPr>
        <p:txBody>
          <a:bodyPr/>
          <a:lstStyle/>
          <a:p>
            <a:r>
              <a:rPr lang="el-GR" sz="3200" i="1" dirty="0"/>
              <a:t>Ταξινόμηση αισθητήρων ρομπότ</a:t>
            </a:r>
            <a:endParaRPr lang="en-US" sz="3200" i="1" dirty="0"/>
          </a:p>
        </p:txBody>
      </p:sp>
      <p:sp>
        <p:nvSpPr>
          <p:cNvPr id="6" name="Espaço Reservado para Conteúdo 5">
            <a:extLst>
              <a:ext uri="{FF2B5EF4-FFF2-40B4-BE49-F238E27FC236}">
                <a16:creationId xmlns:a16="http://schemas.microsoft.com/office/drawing/2014/main" id="{F044695D-D1B7-4F98-87F6-C01B54D74BE9}"/>
              </a:ext>
            </a:extLst>
          </p:cNvPr>
          <p:cNvSpPr>
            <a:spLocks noGrp="1"/>
          </p:cNvSpPr>
          <p:nvPr>
            <p:ph idx="1"/>
          </p:nvPr>
        </p:nvSpPr>
        <p:spPr>
          <a:xfrm>
            <a:off x="457200" y="1124744"/>
            <a:ext cx="8229600" cy="5001419"/>
          </a:xfrm>
        </p:spPr>
        <p:txBody>
          <a:bodyPr>
            <a:normAutofit fontScale="62500" lnSpcReduction="20000"/>
          </a:bodyPr>
          <a:lstStyle/>
          <a:p>
            <a:pPr marL="0" indent="0" algn="just">
              <a:buNone/>
            </a:pPr>
            <a:r>
              <a:rPr lang="el-GR" sz="3300" dirty="0"/>
              <a:t>Οι αισθητήρες μπορούν να μετρήσουν τις φυσικές ιδιότητες, όπως η απόσταση μεταξύ αντικειμένων, η παρουσία φωτός και η συχνότητα του ήχου. Μπορούν να μετρήσουν:</a:t>
            </a:r>
            <a:endParaRPr lang="en-US" sz="3300" dirty="0"/>
          </a:p>
          <a:p>
            <a:pPr algn="just"/>
            <a:r>
              <a:rPr lang="el-GR" sz="3300" dirty="0" smtClean="0"/>
              <a:t>Εγγύτητα αντικειμένου: </a:t>
            </a:r>
            <a:r>
              <a:rPr lang="el-GR" sz="3300" dirty="0"/>
              <a:t>Η παρουσία / απουσία ενός αντικειμένου, που </a:t>
            </a:r>
            <a:r>
              <a:rPr lang="el-GR" sz="3300" dirty="0" smtClean="0"/>
              <a:t>φέρει χρώμα</a:t>
            </a:r>
            <a:r>
              <a:rPr lang="el-GR" sz="3300" dirty="0"/>
              <a:t>, απόσταση μεταξύ αντικειμένων</a:t>
            </a:r>
            <a:r>
              <a:rPr lang="el-GR" sz="3300" dirty="0" smtClean="0"/>
              <a:t>.</a:t>
            </a:r>
          </a:p>
          <a:p>
            <a:pPr algn="just"/>
            <a:r>
              <a:rPr lang="el-GR" sz="3300" dirty="0"/>
              <a:t>Φυσικός προσανατολισμός. Οι συντεταγμένες του αντικειμένου </a:t>
            </a:r>
            <a:r>
              <a:rPr lang="el-GR" sz="3300" dirty="0" smtClean="0"/>
              <a:t>στον χώρο</a:t>
            </a:r>
            <a:r>
              <a:rPr lang="en-US" sz="3300" dirty="0" smtClean="0"/>
              <a:t>.</a:t>
            </a:r>
            <a:endParaRPr lang="en-US" sz="3300" dirty="0"/>
          </a:p>
          <a:p>
            <a:pPr algn="just"/>
            <a:r>
              <a:rPr lang="el-GR" sz="3300" dirty="0"/>
              <a:t>Θερμότητα: Το μήκος κύματος υπέρυθρων ή υπεριωδών </a:t>
            </a:r>
            <a:r>
              <a:rPr lang="el-GR" sz="3300" dirty="0" err="1"/>
              <a:t>ακτίνων</a:t>
            </a:r>
            <a:r>
              <a:rPr lang="el-GR" sz="3300" dirty="0"/>
              <a:t>, τη θερμοκρασία, το μέγεθος, την κατεύθυνση</a:t>
            </a:r>
            <a:r>
              <a:rPr lang="el-GR" sz="3300" dirty="0" smtClean="0"/>
              <a:t>.</a:t>
            </a:r>
          </a:p>
          <a:p>
            <a:pPr algn="just"/>
            <a:r>
              <a:rPr lang="el-GR" sz="3300" dirty="0"/>
              <a:t>Χημικές ουσίες: Η παρουσία, η ταυτότητα και η συγκέντρωση χημικών ή αντιδραστηρίων</a:t>
            </a:r>
            <a:r>
              <a:rPr lang="el-GR" sz="3300" dirty="0" smtClean="0"/>
              <a:t>.</a:t>
            </a:r>
          </a:p>
          <a:p>
            <a:pPr algn="just"/>
            <a:r>
              <a:rPr lang="el-GR" sz="3300" dirty="0"/>
              <a:t>Φως: Η παρουσία, το χρώμα και η ένταση του φωτός</a:t>
            </a:r>
            <a:r>
              <a:rPr lang="en-US" sz="3300" dirty="0" smtClean="0"/>
              <a:t>.</a:t>
            </a:r>
            <a:endParaRPr lang="en-US" sz="3300" dirty="0"/>
          </a:p>
          <a:p>
            <a:pPr algn="just"/>
            <a:r>
              <a:rPr lang="el-GR" sz="3300" dirty="0"/>
              <a:t>Ήχος: Η παρουσία, η συχνότητα και η ένταση του ήχου</a:t>
            </a:r>
            <a:r>
              <a:rPr lang="en-US" sz="3300" dirty="0" smtClean="0"/>
              <a:t>.</a:t>
            </a:r>
            <a:endParaRPr lang="en-US" sz="3300" dirty="0"/>
          </a:p>
          <a:p>
            <a:pPr algn="just"/>
            <a:r>
              <a:rPr lang="el-GR" sz="3300" dirty="0"/>
              <a:t>Οι ελεγκτές κινήσεων, τα ποτενσιόμετρα και ο κωδικοποιητής χρησιμοποιούνται ως αισθητήρες άρθρωσης, ενώ η ανίχνευση βασιζόμενη σε μετρητή τάσης χρησιμοποιείται στη θέση τελικού τελεστή για τον έλεγχο της δύναμης επαφής</a:t>
            </a:r>
            <a:r>
              <a:rPr lang="en-US" sz="3300" dirty="0" smtClean="0"/>
              <a:t>.</a:t>
            </a:r>
            <a:endParaRPr lang="en-US" sz="3300" dirty="0"/>
          </a:p>
          <a:p>
            <a:endParaRPr lang="en-US" dirty="0"/>
          </a:p>
        </p:txBody>
      </p:sp>
    </p:spTree>
    <p:extLst>
      <p:ext uri="{BB962C8B-B14F-4D97-AF65-F5344CB8AC3E}">
        <p14:creationId xmlns:p14="http://schemas.microsoft.com/office/powerpoint/2010/main" val="317417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04C24813-222E-464E-9010-45BEBAE50176}"/>
              </a:ext>
            </a:extLst>
          </p:cNvPr>
          <p:cNvSpPr>
            <a:spLocks noGrp="1"/>
          </p:cNvSpPr>
          <p:nvPr>
            <p:ph idx="1"/>
          </p:nvPr>
        </p:nvSpPr>
        <p:spPr>
          <a:xfrm>
            <a:off x="457200" y="1484784"/>
            <a:ext cx="8229600" cy="4641379"/>
          </a:xfrm>
        </p:spPr>
        <p:txBody>
          <a:bodyPr>
            <a:normAutofit/>
          </a:bodyPr>
          <a:lstStyle/>
          <a:p>
            <a:pPr algn="just"/>
            <a:r>
              <a:rPr lang="el-GR" sz="2300" dirty="0"/>
              <a:t>Το λογισμικό ρομπότ είναι το σύνολο των οδηγιών που λένε σε μια μηχανική συσκευή και ένα ηλεκτρονικό σύστημα, γνωστό σαν ρομπότ, ποιες εργασίες πρέπει να εκτελέσει. </a:t>
            </a:r>
            <a:r>
              <a:rPr lang="el-GR" sz="2300"/>
              <a:t>Το λογισμικό ρομπότ χρησιμοποιείται για την εκτέλεση αυτόνομων εργασιών.</a:t>
            </a:r>
            <a:endParaRPr lang="en-US" sz="1900" dirty="0"/>
          </a:p>
          <a:p>
            <a:endParaRPr lang="en-US" dirty="0"/>
          </a:p>
        </p:txBody>
      </p:sp>
      <p:sp>
        <p:nvSpPr>
          <p:cNvPr id="4" name="Espaço Reservado para Número de Slide 3">
            <a:extLst>
              <a:ext uri="{FF2B5EF4-FFF2-40B4-BE49-F238E27FC236}">
                <a16:creationId xmlns:a16="http://schemas.microsoft.com/office/drawing/2014/main" id="{430E7BE6-05C2-4AC7-ABCC-9267D4164216}"/>
              </a:ext>
            </a:extLst>
          </p:cNvPr>
          <p:cNvSpPr>
            <a:spLocks noGrp="1"/>
          </p:cNvSpPr>
          <p:nvPr>
            <p:ph type="sldNum" sz="quarter" idx="12"/>
          </p:nvPr>
        </p:nvSpPr>
        <p:spPr/>
        <p:txBody>
          <a:bodyPr/>
          <a:lstStyle/>
          <a:p>
            <a:fld id="{1E1F44E5-9FB8-4181-B433-C93897A9A40A}" type="slidenum">
              <a:rPr lang="en-US" smtClean="0"/>
              <a:pPr/>
              <a:t>14</a:t>
            </a:fld>
            <a:endParaRPr lang="en-US"/>
          </a:p>
        </p:txBody>
      </p:sp>
      <p:sp>
        <p:nvSpPr>
          <p:cNvPr id="5" name="Título 1">
            <a:extLst>
              <a:ext uri="{FF2B5EF4-FFF2-40B4-BE49-F238E27FC236}">
                <a16:creationId xmlns:a16="http://schemas.microsoft.com/office/drawing/2014/main" id="{E0423FF4-5D9B-4182-BC5C-5C4A9F3B12E2}"/>
              </a:ext>
            </a:extLst>
          </p:cNvPr>
          <p:cNvSpPr>
            <a:spLocks noGrp="1"/>
          </p:cNvSpPr>
          <p:nvPr>
            <p:ph type="title"/>
          </p:nvPr>
        </p:nvSpPr>
        <p:spPr>
          <a:xfrm>
            <a:off x="457200" y="116632"/>
            <a:ext cx="8229600" cy="792088"/>
          </a:xfrm>
        </p:spPr>
        <p:txBody>
          <a:bodyPr/>
          <a:lstStyle/>
          <a:p>
            <a:r>
              <a:rPr lang="el-GR" sz="3200" i="1" dirty="0"/>
              <a:t>Ο ελεγκτής - Έλεγχος λογισμικού ρομπότ</a:t>
            </a:r>
            <a:endParaRPr lang="en-US" sz="3200" i="1" dirty="0"/>
          </a:p>
        </p:txBody>
      </p:sp>
      <p:pic>
        <p:nvPicPr>
          <p:cNvPr id="6146" name="Picture 2" descr="Resultado de imagem para robot control software">
            <a:extLst>
              <a:ext uri="{FF2B5EF4-FFF2-40B4-BE49-F238E27FC236}">
                <a16:creationId xmlns:a16="http://schemas.microsoft.com/office/drawing/2014/main" id="{B2490D16-2DC6-4289-8CF6-3EA9195B42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137724"/>
            <a:ext cx="5626968" cy="321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49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i="1" dirty="0" smtClean="0"/>
              <a:t>Εισαγωγή</a:t>
            </a:r>
            <a:endParaRPr lang="en-IN" sz="4000" i="1" dirty="0"/>
          </a:p>
        </p:txBody>
      </p:sp>
      <p:sp>
        <p:nvSpPr>
          <p:cNvPr id="3" name="Content Placeholder 2"/>
          <p:cNvSpPr>
            <a:spLocks noGrp="1"/>
          </p:cNvSpPr>
          <p:nvPr>
            <p:ph idx="1"/>
          </p:nvPr>
        </p:nvSpPr>
        <p:spPr>
          <a:xfrm>
            <a:off x="604106" y="1307455"/>
            <a:ext cx="8253332" cy="969417"/>
          </a:xfrm>
        </p:spPr>
        <p:txBody>
          <a:bodyPr>
            <a:noAutofit/>
          </a:bodyPr>
          <a:lstStyle/>
          <a:p>
            <a:pPr marL="36576" indent="0" algn="just">
              <a:buNone/>
            </a:pPr>
            <a:r>
              <a:rPr lang="el-GR" dirty="0" smtClean="0"/>
              <a:t>Εξαρτήματα ενός ρομπότ</a:t>
            </a:r>
            <a:endParaRPr lang="en-US" sz="2600" dirty="0"/>
          </a:p>
          <a:p>
            <a:pPr marL="36576" indent="0" algn="just">
              <a:buNone/>
            </a:pPr>
            <a:endParaRPr lang="en-IN" sz="2600" dirty="0">
              <a:latin typeface="Times New Roman" pitchFamily="18" charset="0"/>
              <a:cs typeface="Times New Roman" pitchFamily="18" charset="0"/>
            </a:endParaRPr>
          </a:p>
          <a:p>
            <a:endParaRPr lang="en-IN" sz="2600" dirty="0">
              <a:latin typeface="Times New Roman" pitchFamily="18" charset="0"/>
              <a:cs typeface="Times New Roman" pitchFamily="18" charset="0"/>
            </a:endParaRPr>
          </a:p>
          <a:p>
            <a:endParaRPr lang="en-IN" sz="2600" dirty="0"/>
          </a:p>
        </p:txBody>
      </p:sp>
      <p:sp>
        <p:nvSpPr>
          <p:cNvPr id="6" name="Content Placeholder 2">
            <a:extLst>
              <a:ext uri="{FF2B5EF4-FFF2-40B4-BE49-F238E27FC236}">
                <a16:creationId xmlns:a16="http://schemas.microsoft.com/office/drawing/2014/main" id="{04B7ADBE-6F42-414E-87BF-7C1B73240FDA}"/>
              </a:ext>
            </a:extLst>
          </p:cNvPr>
          <p:cNvSpPr txBox="1">
            <a:spLocks/>
          </p:cNvSpPr>
          <p:nvPr/>
        </p:nvSpPr>
        <p:spPr>
          <a:xfrm>
            <a:off x="604106" y="2276872"/>
            <a:ext cx="5336046" cy="39277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 indent="0" algn="just">
              <a:buNone/>
            </a:pPr>
            <a:r>
              <a:rPr lang="el-GR" sz="2600" dirty="0" smtClean="0"/>
              <a:t>Τα </a:t>
            </a:r>
            <a:r>
              <a:rPr lang="el-GR" sz="2600" dirty="0"/>
              <a:t>ρομπότ μπορούν να κατασκευαστούν από μια ποικιλία υλικών, συμπεριλαμβανομένων των μετάλλων και των πλαστικών. Τα περισσότερα ρομπότ αποτελούνται από 3 κύρια μέρη</a:t>
            </a:r>
            <a:r>
              <a:rPr lang="en-US" sz="2600" dirty="0" smtClean="0"/>
              <a:t>:</a:t>
            </a:r>
            <a:endParaRPr lang="en-US" sz="2600" dirty="0"/>
          </a:p>
          <a:p>
            <a:pPr marL="36576" indent="0" algn="just">
              <a:buNone/>
            </a:pPr>
            <a:endParaRPr lang="en-US" sz="2600" dirty="0"/>
          </a:p>
          <a:p>
            <a:pPr marL="493776" indent="-457200" algn="just"/>
            <a:r>
              <a:rPr lang="el-GR" sz="2600" dirty="0" smtClean="0"/>
              <a:t>Μηχανικά εξαρτήματα</a:t>
            </a:r>
            <a:r>
              <a:rPr lang="en-US" sz="2600" dirty="0" smtClean="0"/>
              <a:t>;</a:t>
            </a:r>
            <a:endParaRPr lang="en-US" sz="2600" dirty="0"/>
          </a:p>
          <a:p>
            <a:pPr marL="493776" indent="-457200" algn="just"/>
            <a:r>
              <a:rPr lang="el-GR" sz="2600" dirty="0" smtClean="0"/>
              <a:t>Αισθητήρες</a:t>
            </a:r>
            <a:r>
              <a:rPr lang="en-US" sz="2600" dirty="0" smtClean="0"/>
              <a:t>; </a:t>
            </a:r>
            <a:endParaRPr lang="en-US" sz="2600" dirty="0"/>
          </a:p>
          <a:p>
            <a:pPr marL="493776" indent="-457200" algn="just"/>
            <a:r>
              <a:rPr lang="el-GR" sz="2600" dirty="0" smtClean="0"/>
              <a:t>Ο ελεγκτής</a:t>
            </a:r>
            <a:r>
              <a:rPr lang="en-US" sz="2600" dirty="0" smtClean="0"/>
              <a:t>;</a:t>
            </a:r>
            <a:endParaRPr lang="en-US" sz="2600" dirty="0"/>
          </a:p>
          <a:p>
            <a:pPr marL="493776" indent="-457200" algn="just"/>
            <a:endParaRPr lang="en-US" sz="2600" dirty="0"/>
          </a:p>
          <a:p>
            <a:pPr marL="36576" indent="0" algn="just">
              <a:buFont typeface="Arial" pitchFamily="34" charset="0"/>
              <a:buNone/>
            </a:pPr>
            <a:endParaRPr lang="en-IN" sz="2600" dirty="0">
              <a:latin typeface="Times New Roman" pitchFamily="18" charset="0"/>
              <a:cs typeface="Times New Roman" pitchFamily="18" charset="0"/>
            </a:endParaRPr>
          </a:p>
          <a:p>
            <a:endParaRPr lang="en-IN" sz="2600" dirty="0">
              <a:latin typeface="Times New Roman" pitchFamily="18" charset="0"/>
              <a:cs typeface="Times New Roman" pitchFamily="18" charset="0"/>
            </a:endParaRPr>
          </a:p>
          <a:p>
            <a:endParaRPr lang="en-IN" sz="2600" dirty="0"/>
          </a:p>
        </p:txBody>
      </p:sp>
      <p:pic>
        <p:nvPicPr>
          <p:cNvPr id="1026" name="Picture 2" descr="Image result for robot">
            <a:extLst>
              <a:ext uri="{FF2B5EF4-FFF2-40B4-BE49-F238E27FC236}">
                <a16:creationId xmlns:a16="http://schemas.microsoft.com/office/drawing/2014/main" id="{5C2B0DE7-A617-4C94-AFAB-E30B90C48D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328" y="1700808"/>
            <a:ext cx="3205318" cy="4059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6174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advTm="100"/>
    </mc:Choice>
    <mc:Fallback xmlns="">
      <p:transition advClick="0" advTm="1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a:extLst>
              <a:ext uri="{FF2B5EF4-FFF2-40B4-BE49-F238E27FC236}">
                <a16:creationId xmlns:a16="http://schemas.microsoft.com/office/drawing/2014/main" id="{FBE609C0-1C71-492D-B39A-13B41ED13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2730746"/>
            <a:ext cx="2579089" cy="1717673"/>
          </a:xfrm>
          <a:prstGeom prst="rect">
            <a:avLst/>
          </a:prstGeom>
        </p:spPr>
      </p:pic>
      <p:sp>
        <p:nvSpPr>
          <p:cNvPr id="2" name="Título 1">
            <a:extLst>
              <a:ext uri="{FF2B5EF4-FFF2-40B4-BE49-F238E27FC236}">
                <a16:creationId xmlns:a16="http://schemas.microsoft.com/office/drawing/2014/main" id="{DE044220-5AAF-4C37-9DA4-CB0656D99638}"/>
              </a:ext>
            </a:extLst>
          </p:cNvPr>
          <p:cNvSpPr>
            <a:spLocks noGrp="1"/>
          </p:cNvSpPr>
          <p:nvPr>
            <p:ph type="title"/>
          </p:nvPr>
        </p:nvSpPr>
        <p:spPr/>
        <p:txBody>
          <a:bodyPr>
            <a:normAutofit fontScale="90000"/>
          </a:bodyPr>
          <a:lstStyle/>
          <a:p>
            <a:pPr marL="36576"/>
            <a:r>
              <a:rPr lang="el-GR" sz="4000" i="1" dirty="0" smtClean="0"/>
              <a:t>Μηχανικά εξαρτήματα</a:t>
            </a:r>
            <a:r>
              <a:rPr lang="en-US" sz="4000" i="1" dirty="0" smtClean="0"/>
              <a:t>;</a:t>
            </a:r>
            <a:r>
              <a:rPr lang="en-US" sz="4000" i="1" dirty="0"/>
              <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id="{B5022022-B814-49D2-9F0E-844AB00AF1DC}"/>
              </a:ext>
            </a:extLst>
          </p:cNvPr>
          <p:cNvSpPr>
            <a:spLocks noGrp="1"/>
          </p:cNvSpPr>
          <p:nvPr>
            <p:ph type="sldNum" sz="quarter" idx="12"/>
          </p:nvPr>
        </p:nvSpPr>
        <p:spPr/>
        <p:txBody>
          <a:bodyPr/>
          <a:lstStyle/>
          <a:p>
            <a:fld id="{1E1F44E5-9FB8-4181-B433-C93897A9A40A}" type="slidenum">
              <a:rPr lang="en-US" smtClean="0"/>
              <a:pPr/>
              <a:t>3</a:t>
            </a:fld>
            <a:endParaRPr lang="en-US"/>
          </a:p>
        </p:txBody>
      </p:sp>
      <p:sp>
        <p:nvSpPr>
          <p:cNvPr id="8" name="Espaço Reservado para Conteúdo 2">
            <a:extLst>
              <a:ext uri="{FF2B5EF4-FFF2-40B4-BE49-F238E27FC236}">
                <a16:creationId xmlns:a16="http://schemas.microsoft.com/office/drawing/2014/main" id="{803A3EAC-C500-4B94-A364-098B7E45B560}"/>
              </a:ext>
            </a:extLst>
          </p:cNvPr>
          <p:cNvSpPr>
            <a:spLocks noGrp="1"/>
          </p:cNvSpPr>
          <p:nvPr>
            <p:ph idx="1"/>
          </p:nvPr>
        </p:nvSpPr>
        <p:spPr>
          <a:xfrm>
            <a:off x="457200" y="1196752"/>
            <a:ext cx="8229600" cy="4525963"/>
          </a:xfrm>
        </p:spPr>
        <p:txBody>
          <a:bodyPr>
            <a:normAutofit/>
          </a:bodyPr>
          <a:lstStyle/>
          <a:p>
            <a:pPr algn="just"/>
            <a:r>
              <a:rPr lang="el-GR" sz="2600" dirty="0"/>
              <a:t>Μηχανικά μέρη - κινητήρες, έμβολα, </a:t>
            </a:r>
            <a:r>
              <a:rPr lang="el-GR" sz="2600" dirty="0" smtClean="0"/>
              <a:t>αρπάγες, </a:t>
            </a:r>
            <a:r>
              <a:rPr lang="el-GR" sz="2600" dirty="0"/>
              <a:t>τροχοί και γρανάζια που κάνουν το ρομπότ να κινηθεί, να </a:t>
            </a:r>
            <a:r>
              <a:rPr lang="el-GR" sz="2600" dirty="0" smtClean="0"/>
              <a:t>πιάσει, </a:t>
            </a:r>
            <a:r>
              <a:rPr lang="el-GR" sz="2600" dirty="0"/>
              <a:t>να γυρίσει και να σηκωθεί. Αυτά τα μέρη συνήθως τροφοδοτούνται με αέρα, νερό ή ηλεκτρικό ρεύμα.</a:t>
            </a:r>
            <a:endParaRPr lang="en-US" sz="2600" dirty="0"/>
          </a:p>
        </p:txBody>
      </p:sp>
      <p:pic>
        <p:nvPicPr>
          <p:cNvPr id="7" name="Imagem 6">
            <a:extLst>
              <a:ext uri="{FF2B5EF4-FFF2-40B4-BE49-F238E27FC236}">
                <a16:creationId xmlns:a16="http://schemas.microsoft.com/office/drawing/2014/main" id="{2FA6864D-67EF-4248-94C4-267AD76466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5666">
            <a:off x="7152906" y="4335262"/>
            <a:ext cx="1534336" cy="1534336"/>
          </a:xfrm>
          <a:prstGeom prst="rect">
            <a:avLst/>
          </a:prstGeom>
        </p:spPr>
      </p:pic>
      <p:pic>
        <p:nvPicPr>
          <p:cNvPr id="11" name="Imagem 10">
            <a:extLst>
              <a:ext uri="{FF2B5EF4-FFF2-40B4-BE49-F238E27FC236}">
                <a16:creationId xmlns:a16="http://schemas.microsoft.com/office/drawing/2014/main" id="{C37CE8CA-2F22-4D7A-94B1-C0B5982DFA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24" y="2926483"/>
            <a:ext cx="2767836" cy="2075877"/>
          </a:xfrm>
          <a:prstGeom prst="rect">
            <a:avLst/>
          </a:prstGeom>
        </p:spPr>
      </p:pic>
      <p:pic>
        <p:nvPicPr>
          <p:cNvPr id="15" name="Imagem 14">
            <a:extLst>
              <a:ext uri="{FF2B5EF4-FFF2-40B4-BE49-F238E27FC236}">
                <a16:creationId xmlns:a16="http://schemas.microsoft.com/office/drawing/2014/main" id="{AE03D2FF-59B2-413A-8DE4-D01DB59B38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9872" y="4046936"/>
            <a:ext cx="2754167" cy="1992598"/>
          </a:xfrm>
          <a:prstGeom prst="rect">
            <a:avLst/>
          </a:prstGeom>
        </p:spPr>
      </p:pic>
    </p:spTree>
    <p:extLst>
      <p:ext uri="{BB962C8B-B14F-4D97-AF65-F5344CB8AC3E}">
        <p14:creationId xmlns:p14="http://schemas.microsoft.com/office/powerpoint/2010/main" val="2480025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CF723F-C726-4A0F-9CF8-C9E23DFF3519}"/>
              </a:ext>
            </a:extLst>
          </p:cNvPr>
          <p:cNvSpPr>
            <a:spLocks noGrp="1"/>
          </p:cNvSpPr>
          <p:nvPr>
            <p:ph type="title"/>
          </p:nvPr>
        </p:nvSpPr>
        <p:spPr>
          <a:xfrm>
            <a:off x="457200" y="274638"/>
            <a:ext cx="8229600" cy="781707"/>
          </a:xfrm>
        </p:spPr>
        <p:txBody>
          <a:bodyPr>
            <a:normAutofit fontScale="90000"/>
          </a:bodyPr>
          <a:lstStyle/>
          <a:p>
            <a:r>
              <a:rPr lang="el-GR" sz="3600" i="1" dirty="0"/>
              <a:t>Μηχανικά εξαρτήματα - Κινητήρες συνεχούς ρεύματος</a:t>
            </a:r>
            <a:endParaRPr lang="en-US" sz="3600" i="1" dirty="0"/>
          </a:p>
        </p:txBody>
      </p:sp>
      <p:sp>
        <p:nvSpPr>
          <p:cNvPr id="4" name="Espaço Reservado para Número de Slide 3">
            <a:extLst>
              <a:ext uri="{FF2B5EF4-FFF2-40B4-BE49-F238E27FC236}">
                <a16:creationId xmlns:a16="http://schemas.microsoft.com/office/drawing/2014/main" id="{D313B44F-C9B4-4D99-8520-28640DD3C395}"/>
              </a:ext>
            </a:extLst>
          </p:cNvPr>
          <p:cNvSpPr>
            <a:spLocks noGrp="1"/>
          </p:cNvSpPr>
          <p:nvPr>
            <p:ph type="sldNum" sz="quarter" idx="12"/>
          </p:nvPr>
        </p:nvSpPr>
        <p:spPr/>
        <p:txBody>
          <a:bodyPr/>
          <a:lstStyle/>
          <a:p>
            <a:fld id="{1E1F44E5-9FB8-4181-B433-C93897A9A40A}" type="slidenum">
              <a:rPr lang="en-US" smtClean="0"/>
              <a:pPr/>
              <a:t>4</a:t>
            </a:fld>
            <a:endParaRPr lang="en-US"/>
          </a:p>
        </p:txBody>
      </p:sp>
      <p:sp>
        <p:nvSpPr>
          <p:cNvPr id="5" name="Espaço Reservado para Conteúdo 2">
            <a:extLst>
              <a:ext uri="{FF2B5EF4-FFF2-40B4-BE49-F238E27FC236}">
                <a16:creationId xmlns:a16="http://schemas.microsoft.com/office/drawing/2014/main" id="{47AA14B5-CC46-4D2A-9814-C7123B218F2A}"/>
              </a:ext>
            </a:extLst>
          </p:cNvPr>
          <p:cNvSpPr>
            <a:spLocks noGrp="1"/>
          </p:cNvSpPr>
          <p:nvPr>
            <p:ph idx="1"/>
          </p:nvPr>
        </p:nvSpPr>
        <p:spPr>
          <a:xfrm>
            <a:off x="457200" y="1196752"/>
            <a:ext cx="8229600" cy="4525963"/>
          </a:xfrm>
        </p:spPr>
        <p:txBody>
          <a:bodyPr>
            <a:normAutofit fontScale="92500" lnSpcReduction="10000"/>
          </a:bodyPr>
          <a:lstStyle/>
          <a:p>
            <a:pPr algn="just"/>
            <a:r>
              <a:rPr lang="el-GR" sz="2800" dirty="0"/>
              <a:t>Ένας κινητήρας συνεχούς ρεύματος είναι ένας από τους κλάδους των ηλεκτρικών μηχανών που μετατρέπει την ηλεκτρική ισχύ συνεχούς ρεύματος σε μηχανική ισχύ. Οι συνηθέστεροι τύποι βασίζονται στις δυνάμεις που παράγονται από τα μαγνητικά πεδία. Σχεδόν όλοι οι τύποι κινητήρων συνεχούς ρεύματος έχουν κάποιο εσωτερικό μηχανισμό, είτε ηλεκτρομηχανικό είτε ηλεκτρονικό, για να αλλάζουν περιοδικά την κατεύθυνση της ροής ρεύματος σε μέρος του κινητήρα. Οι περισσότεροι τύποι παράγουν περιστροφική κίνηση. ένας γραμμικός κινητήρας παράγει άμεσα δύναμη και κίνηση σε ευθεία γραμμή.</a:t>
            </a:r>
            <a:endParaRPr lang="en-US" sz="2600" dirty="0"/>
          </a:p>
        </p:txBody>
      </p:sp>
    </p:spTree>
    <p:extLst>
      <p:ext uri="{BB962C8B-B14F-4D97-AF65-F5344CB8AC3E}">
        <p14:creationId xmlns:p14="http://schemas.microsoft.com/office/powerpoint/2010/main" val="3847880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44220-5AAF-4C37-9DA4-CB0656D99638}"/>
              </a:ext>
            </a:extLst>
          </p:cNvPr>
          <p:cNvSpPr>
            <a:spLocks noGrp="1"/>
          </p:cNvSpPr>
          <p:nvPr>
            <p:ph type="title"/>
          </p:nvPr>
        </p:nvSpPr>
        <p:spPr/>
        <p:txBody>
          <a:bodyPr>
            <a:normAutofit fontScale="90000"/>
          </a:bodyPr>
          <a:lstStyle/>
          <a:p>
            <a:pPr marL="36576"/>
            <a:r>
              <a:rPr lang="el-GR" sz="4000" i="1" dirty="0"/>
              <a:t>Μηχανικά εξαρτήματα - Κινητήρες συνεχούς ρεύματος</a:t>
            </a:r>
            <a:r>
              <a:rPr lang="en-US" sz="4000" i="1" dirty="0"/>
              <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id="{B5022022-B814-49D2-9F0E-844AB00AF1DC}"/>
              </a:ext>
            </a:extLst>
          </p:cNvPr>
          <p:cNvSpPr>
            <a:spLocks noGrp="1"/>
          </p:cNvSpPr>
          <p:nvPr>
            <p:ph type="sldNum" sz="quarter" idx="12"/>
          </p:nvPr>
        </p:nvSpPr>
        <p:spPr/>
        <p:txBody>
          <a:bodyPr/>
          <a:lstStyle/>
          <a:p>
            <a:fld id="{1E1F44E5-9FB8-4181-B433-C93897A9A40A}" type="slidenum">
              <a:rPr lang="en-US" smtClean="0"/>
              <a:pPr/>
              <a:t>5</a:t>
            </a:fld>
            <a:endParaRPr lang="en-US"/>
          </a:p>
        </p:txBody>
      </p:sp>
      <p:pic>
        <p:nvPicPr>
          <p:cNvPr id="2050" name="Picture 2" descr="Image result for robot dc motor">
            <a:extLst>
              <a:ext uri="{FF2B5EF4-FFF2-40B4-BE49-F238E27FC236}">
                <a16:creationId xmlns:a16="http://schemas.microsoft.com/office/drawing/2014/main" id="{8B7E06E7-0C40-49C9-A42C-446712FD16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04" y="2951078"/>
            <a:ext cx="3067339" cy="3354313"/>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2BA1A640-66EA-472B-AD08-EB4B6A0C3972}"/>
              </a:ext>
            </a:extLst>
          </p:cNvPr>
          <p:cNvSpPr/>
          <p:nvPr/>
        </p:nvSpPr>
        <p:spPr>
          <a:xfrm>
            <a:off x="657604" y="1052736"/>
            <a:ext cx="7776864" cy="2308324"/>
          </a:xfrm>
          <a:prstGeom prst="rect">
            <a:avLst/>
          </a:prstGeom>
        </p:spPr>
        <p:txBody>
          <a:bodyPr wrap="square">
            <a:spAutoFit/>
          </a:bodyPr>
          <a:lstStyle/>
          <a:p>
            <a:pPr algn="just"/>
            <a:r>
              <a:rPr lang="el-GR" dirty="0">
                <a:solidFill>
                  <a:srgbClr val="000000"/>
                </a:solidFill>
                <a:latin typeface="Times New Roman" panose="02020603050405020304" pitchFamily="18" charset="0"/>
              </a:rPr>
              <a:t>Η βαθμολογία απόδοσης ενός κινητήρα περιγράφει πόση </a:t>
            </a:r>
            <a:r>
              <a:rPr lang="el-GR" dirty="0" smtClean="0">
                <a:solidFill>
                  <a:srgbClr val="000000"/>
                </a:solidFill>
                <a:latin typeface="Times New Roman" panose="02020603050405020304" pitchFamily="18" charset="0"/>
              </a:rPr>
              <a:t>από την ποσότητα </a:t>
            </a:r>
            <a:r>
              <a:rPr lang="el-GR" dirty="0">
                <a:solidFill>
                  <a:srgbClr val="000000"/>
                </a:solidFill>
                <a:latin typeface="Times New Roman" panose="02020603050405020304" pitchFamily="18" charset="0"/>
              </a:rPr>
              <a:t>ηλεκτρικής ενέργειας </a:t>
            </a:r>
            <a:r>
              <a:rPr lang="el-GR" dirty="0" smtClean="0">
                <a:solidFill>
                  <a:srgbClr val="000000"/>
                </a:solidFill>
                <a:latin typeface="Times New Roman" panose="02020603050405020304" pitchFamily="18" charset="0"/>
              </a:rPr>
              <a:t>που καταναλώνεται </a:t>
            </a:r>
            <a:r>
              <a:rPr lang="el-GR" dirty="0">
                <a:solidFill>
                  <a:srgbClr val="000000"/>
                </a:solidFill>
                <a:latin typeface="Times New Roman" panose="02020603050405020304" pitchFamily="18" charset="0"/>
              </a:rPr>
              <a:t>μετατρέπεται σε μηχανική ενέργεια</a:t>
            </a:r>
            <a:r>
              <a:rPr lang="en-US" dirty="0" smtClean="0">
                <a:solidFill>
                  <a:srgbClr val="000000"/>
                </a:solidFill>
                <a:latin typeface="Times New Roman" panose="02020603050405020304" pitchFamily="18" charset="0"/>
              </a:rPr>
              <a:t>.</a:t>
            </a:r>
            <a:endParaRPr lang="en-US" dirty="0">
              <a:solidFill>
                <a:srgbClr val="000000"/>
              </a:solidFill>
              <a:latin typeface="Times New Roman" panose="02020603050405020304" pitchFamily="18" charset="0"/>
            </a:endParaRPr>
          </a:p>
          <a:p>
            <a:pPr algn="just"/>
            <a:r>
              <a:rPr lang="en-US" dirty="0">
                <a:solidFill>
                  <a:srgbClr val="000000"/>
                </a:solidFill>
                <a:latin typeface="Times New Roman" panose="02020603050405020304" pitchFamily="18" charset="0"/>
              </a:rPr>
              <a:t> </a:t>
            </a:r>
          </a:p>
          <a:p>
            <a:pPr algn="just"/>
            <a:r>
              <a:rPr lang="el-GR" b="1" dirty="0" smtClean="0">
                <a:solidFill>
                  <a:srgbClr val="000000"/>
                </a:solidFill>
                <a:latin typeface="Times New Roman" panose="02020603050405020304" pitchFamily="18" charset="0"/>
              </a:rPr>
              <a:t>Κινητήρες συνεχούς ρεύματος. </a:t>
            </a:r>
            <a:r>
              <a:rPr lang="el-GR" b="1" dirty="0">
                <a:solidFill>
                  <a:srgbClr val="000000"/>
                </a:solidFill>
                <a:latin typeface="Times New Roman" panose="02020603050405020304" pitchFamily="18" charset="0"/>
              </a:rPr>
              <a:t>Οι ηλεκτροκινητήρες συνεχούς </a:t>
            </a:r>
            <a:r>
              <a:rPr lang="el-GR" b="1" dirty="0" smtClean="0">
                <a:solidFill>
                  <a:srgbClr val="000000"/>
                </a:solidFill>
                <a:latin typeface="Times New Roman" panose="02020603050405020304" pitchFamily="18" charset="0"/>
              </a:rPr>
              <a:t>μαγνήτη </a:t>
            </a:r>
            <a:r>
              <a:rPr lang="el-GR" b="1" dirty="0">
                <a:solidFill>
                  <a:srgbClr val="000000"/>
                </a:solidFill>
                <a:latin typeface="Times New Roman" panose="02020603050405020304" pitchFamily="18" charset="0"/>
              </a:rPr>
              <a:t>απαιτούν μόνο δύο αγωγούς και χρησιμοποιούν διάταξη σταθερών και ηλεκτρομαγνητών (</a:t>
            </a:r>
            <a:r>
              <a:rPr lang="el-GR" b="1" dirty="0" err="1">
                <a:solidFill>
                  <a:srgbClr val="000000"/>
                </a:solidFill>
                <a:latin typeface="Times New Roman" panose="02020603050405020304" pitchFamily="18" charset="0"/>
              </a:rPr>
              <a:t>στάτη</a:t>
            </a:r>
            <a:r>
              <a:rPr lang="el-GR" b="1" dirty="0">
                <a:solidFill>
                  <a:srgbClr val="000000"/>
                </a:solidFill>
                <a:latin typeface="Times New Roman" panose="02020603050405020304" pitchFamily="18" charset="0"/>
              </a:rPr>
              <a:t> και </a:t>
            </a:r>
            <a:r>
              <a:rPr lang="el-GR" b="1" dirty="0" err="1">
                <a:solidFill>
                  <a:srgbClr val="000000"/>
                </a:solidFill>
                <a:latin typeface="Times New Roman" panose="02020603050405020304" pitchFamily="18" charset="0"/>
              </a:rPr>
              <a:t>ρότορα</a:t>
            </a:r>
            <a:r>
              <a:rPr lang="el-GR" b="1" dirty="0">
                <a:solidFill>
                  <a:srgbClr val="000000"/>
                </a:solidFill>
                <a:latin typeface="Times New Roman" panose="02020603050405020304" pitchFamily="18" charset="0"/>
              </a:rPr>
              <a:t>) και διακόπτες. Αυτά σχηματίζουν ένα </a:t>
            </a:r>
            <a:r>
              <a:rPr lang="el-GR" b="1" dirty="0" err="1">
                <a:solidFill>
                  <a:srgbClr val="000000"/>
                </a:solidFill>
                <a:latin typeface="Times New Roman" panose="02020603050405020304" pitchFamily="18" charset="0"/>
              </a:rPr>
              <a:t>μεταγωγέα</a:t>
            </a:r>
            <a:r>
              <a:rPr lang="el-GR" b="1" dirty="0">
                <a:solidFill>
                  <a:srgbClr val="000000"/>
                </a:solidFill>
                <a:latin typeface="Times New Roman" panose="02020603050405020304" pitchFamily="18" charset="0"/>
              </a:rPr>
              <a:t> για να δημιουργήσουν κίνηση μέσα από ένα περιστρεφόμενο μαγνητικό πεδίο</a:t>
            </a:r>
            <a:r>
              <a:rPr lang="en-US" dirty="0" smtClean="0">
                <a:solidFill>
                  <a:srgbClr val="000000"/>
                </a:solidFill>
                <a:latin typeface="Times New Roman" panose="02020603050405020304" pitchFamily="18" charset="0"/>
              </a:rPr>
              <a:t>.</a:t>
            </a:r>
            <a:endParaRPr lang="en-US" b="0" i="0" dirty="0">
              <a:solidFill>
                <a:srgbClr val="000000"/>
              </a:solidFill>
              <a:effectLst/>
              <a:latin typeface="Times New Roman" panose="02020603050405020304" pitchFamily="18" charset="0"/>
            </a:endParaRPr>
          </a:p>
        </p:txBody>
      </p:sp>
      <p:pic>
        <p:nvPicPr>
          <p:cNvPr id="10" name="Picture 2" descr="Related image">
            <a:extLst>
              <a:ext uri="{FF2B5EF4-FFF2-40B4-BE49-F238E27FC236}">
                <a16:creationId xmlns:a16="http://schemas.microsoft.com/office/drawing/2014/main" id="{1BF4E949-B6B7-40DB-90DA-A42657FE5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107" y="2951078"/>
            <a:ext cx="4440560" cy="33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1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44220-5AAF-4C37-9DA4-CB0656D99638}"/>
              </a:ext>
            </a:extLst>
          </p:cNvPr>
          <p:cNvSpPr>
            <a:spLocks noGrp="1"/>
          </p:cNvSpPr>
          <p:nvPr>
            <p:ph type="title"/>
          </p:nvPr>
        </p:nvSpPr>
        <p:spPr/>
        <p:txBody>
          <a:bodyPr>
            <a:normAutofit fontScale="90000"/>
          </a:bodyPr>
          <a:lstStyle/>
          <a:p>
            <a:pPr marL="36576"/>
            <a:r>
              <a:rPr lang="el-GR" sz="4000" i="1" dirty="0" smtClean="0"/>
              <a:t>Μηχανικά εξαρτήματα</a:t>
            </a:r>
            <a:r>
              <a:rPr lang="en-US" sz="4000" i="1" dirty="0" smtClean="0"/>
              <a:t> </a:t>
            </a:r>
            <a:r>
              <a:rPr lang="en-US" sz="4000" i="1" dirty="0"/>
              <a:t>- </a:t>
            </a:r>
            <a:r>
              <a:rPr lang="el-GR" sz="4000" i="1" dirty="0" smtClean="0"/>
              <a:t>Κινητήρες</a:t>
            </a:r>
            <a:r>
              <a:rPr lang="en-US" sz="4000" i="1" dirty="0"/>
              <a:t/>
            </a:r>
            <a:br>
              <a:rPr lang="en-US" sz="4000" i="1" dirty="0"/>
            </a:br>
            <a:endParaRPr lang="en-US" sz="4000" i="1" dirty="0"/>
          </a:p>
        </p:txBody>
      </p:sp>
      <p:sp>
        <p:nvSpPr>
          <p:cNvPr id="4" name="Espaço Reservado para Número de Slide 3">
            <a:extLst>
              <a:ext uri="{FF2B5EF4-FFF2-40B4-BE49-F238E27FC236}">
                <a16:creationId xmlns:a16="http://schemas.microsoft.com/office/drawing/2014/main" id="{B5022022-B814-49D2-9F0E-844AB00AF1DC}"/>
              </a:ext>
            </a:extLst>
          </p:cNvPr>
          <p:cNvSpPr>
            <a:spLocks noGrp="1"/>
          </p:cNvSpPr>
          <p:nvPr>
            <p:ph type="sldNum" sz="quarter" idx="12"/>
          </p:nvPr>
        </p:nvSpPr>
        <p:spPr/>
        <p:txBody>
          <a:bodyPr/>
          <a:lstStyle/>
          <a:p>
            <a:fld id="{1E1F44E5-9FB8-4181-B433-C93897A9A40A}" type="slidenum">
              <a:rPr lang="en-US" smtClean="0"/>
              <a:pPr/>
              <a:t>6</a:t>
            </a:fld>
            <a:endParaRPr lang="en-US"/>
          </a:p>
        </p:txBody>
      </p:sp>
      <p:sp>
        <p:nvSpPr>
          <p:cNvPr id="9" name="Retângulo 8">
            <a:extLst>
              <a:ext uri="{FF2B5EF4-FFF2-40B4-BE49-F238E27FC236}">
                <a16:creationId xmlns:a16="http://schemas.microsoft.com/office/drawing/2014/main" id="{2BA1A640-66EA-472B-AD08-EB4B6A0C3972}"/>
              </a:ext>
            </a:extLst>
          </p:cNvPr>
          <p:cNvSpPr/>
          <p:nvPr/>
        </p:nvSpPr>
        <p:spPr>
          <a:xfrm>
            <a:off x="611560" y="1294467"/>
            <a:ext cx="4572000" cy="6186309"/>
          </a:xfrm>
          <a:prstGeom prst="rect">
            <a:avLst/>
          </a:prstGeom>
        </p:spPr>
        <p:txBody>
          <a:bodyPr>
            <a:spAutoFit/>
          </a:bodyPr>
          <a:lstStyle/>
          <a:p>
            <a:r>
              <a:rPr lang="el-GR" b="1" dirty="0"/>
              <a:t>Κινητήρες εναλλασσόμενου ρεύματος. </a:t>
            </a:r>
            <a:r>
              <a:rPr lang="el-GR" dirty="0"/>
              <a:t>Αυτοί οι κινητήρες κυκλώνουν την ισχύ στα καλώδια εισόδου, για να μετακινούν συνεχώς το πεδίο.</a:t>
            </a:r>
            <a:r>
              <a:rPr lang="en-US" dirty="0"/>
              <a:t> </a:t>
            </a:r>
          </a:p>
          <a:p>
            <a:r>
              <a:rPr lang="el-GR" b="1" dirty="0" err="1"/>
              <a:t>Βηματικοί</a:t>
            </a:r>
            <a:r>
              <a:rPr lang="el-GR" b="1" dirty="0"/>
              <a:t> κινητήρες. </a:t>
            </a:r>
            <a:r>
              <a:rPr lang="el-GR" dirty="0"/>
              <a:t>Είναι σαν ένας κινητήρας DC ή AC χωρίς ψήκτρες. Μετακινούν τον στροφέα εφαρμόζοντας διαδοχικά τη δύναμη σε διαφορετικούς μαγνήτες στον κινητήρα (βαθμίδα). Οι </a:t>
            </a:r>
            <a:r>
              <a:rPr lang="el-GR" dirty="0" err="1"/>
              <a:t>βηματικοί</a:t>
            </a:r>
            <a:r>
              <a:rPr lang="el-GR" dirty="0"/>
              <a:t> κινητήρες έχουν σχεδιαστεί για λεπτό έλεγχο και όχι μόνο στροβιλίζονται με εντολή, αλλά μπορούν να περιστρέφονται σε οποιοδήποτε αριθμό βημάτων ανά δευτερόλεπτο (μέχρι τη μέγιστη ταχύτητά τους).</a:t>
            </a:r>
            <a:r>
              <a:rPr lang="en-US" dirty="0"/>
              <a:t> </a:t>
            </a:r>
          </a:p>
          <a:p>
            <a:r>
              <a:rPr lang="el-GR" b="1" dirty="0" err="1" smtClean="0"/>
              <a:t>Σερβομοτέρ</a:t>
            </a:r>
            <a:r>
              <a:rPr lang="el-GR" b="1" dirty="0" smtClean="0"/>
              <a:t>. </a:t>
            </a:r>
            <a:r>
              <a:rPr lang="el-GR" dirty="0" smtClean="0"/>
              <a:t>Τα </a:t>
            </a:r>
            <a:r>
              <a:rPr lang="el-GR" dirty="0" err="1" smtClean="0"/>
              <a:t>σερβομοτέρ</a:t>
            </a:r>
            <a:r>
              <a:rPr lang="el-GR" dirty="0" smtClean="0"/>
              <a:t> </a:t>
            </a:r>
            <a:r>
              <a:rPr lang="el-GR" dirty="0"/>
              <a:t>είναι απλοί ηλεκτροκινητήρες συνεχούς ρεύματος με σύστημα μετάδοσης κίνησης και σύστημα ελέγχου ανατροφοδότησης. </a:t>
            </a:r>
            <a:r>
              <a:rPr lang="el-GR" dirty="0" smtClean="0"/>
              <a:t>Ρυθμίζονται μόνοι τους </a:t>
            </a:r>
            <a:r>
              <a:rPr lang="el-GR" dirty="0"/>
              <a:t>μέχρι να ταιριάζουν με το σήμα. </a:t>
            </a:r>
            <a:r>
              <a:rPr lang="el-GR" dirty="0" smtClean="0"/>
              <a:t>Τα </a:t>
            </a:r>
            <a:r>
              <a:rPr lang="el-GR" dirty="0" err="1" smtClean="0"/>
              <a:t>σερβομοτέρ</a:t>
            </a:r>
            <a:r>
              <a:rPr lang="el-GR" dirty="0" smtClean="0"/>
              <a:t> </a:t>
            </a:r>
            <a:r>
              <a:rPr lang="el-GR" dirty="0"/>
              <a:t>χρησιμοποιούνται </a:t>
            </a:r>
            <a:r>
              <a:rPr lang="el-GR" dirty="0" smtClean="0"/>
              <a:t>σε</a:t>
            </a:r>
            <a:r>
              <a:rPr lang="en-US" dirty="0" smtClean="0"/>
              <a:t> </a:t>
            </a:r>
            <a:r>
              <a:rPr lang="el-GR" dirty="0" smtClean="0"/>
              <a:t>τηλεκατευθυνόμενα </a:t>
            </a:r>
            <a:r>
              <a:rPr lang="el-GR" dirty="0"/>
              <a:t>αεροπλάνα </a:t>
            </a:r>
            <a:r>
              <a:rPr lang="el-GR" dirty="0" smtClean="0"/>
              <a:t>και αυτοκίνητα</a:t>
            </a:r>
            <a:r>
              <a:rPr lang="el-GR" b="1" dirty="0" smtClean="0"/>
              <a:t>.</a:t>
            </a:r>
            <a:endParaRPr lang="en-US" dirty="0"/>
          </a:p>
        </p:txBody>
      </p:sp>
      <p:pic>
        <p:nvPicPr>
          <p:cNvPr id="4098" name="Picture 2" descr="Image result for robot AC motors">
            <a:extLst>
              <a:ext uri="{FF2B5EF4-FFF2-40B4-BE49-F238E27FC236}">
                <a16:creationId xmlns:a16="http://schemas.microsoft.com/office/drawing/2014/main" id="{3C647421-B0E5-4B91-A12B-809719AD258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980728"/>
            <a:ext cx="1468709" cy="165618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tepping motors">
            <a:extLst>
              <a:ext uri="{FF2B5EF4-FFF2-40B4-BE49-F238E27FC236}">
                <a16:creationId xmlns:a16="http://schemas.microsoft.com/office/drawing/2014/main" id="{7C6AE648-C1CA-4ED2-B7E0-E63146888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10" y="2924944"/>
            <a:ext cx="2338796" cy="15108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sultado de imagem para Servomotors">
            <a:extLst>
              <a:ext uri="{FF2B5EF4-FFF2-40B4-BE49-F238E27FC236}">
                <a16:creationId xmlns:a16="http://schemas.microsoft.com/office/drawing/2014/main" id="{D4222891-429D-470A-B68B-3B8FEEAF1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1410" y="4723838"/>
            <a:ext cx="2338796" cy="181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226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44220-5AAF-4C37-9DA4-CB0656D99638}"/>
              </a:ext>
            </a:extLst>
          </p:cNvPr>
          <p:cNvSpPr>
            <a:spLocks noGrp="1"/>
          </p:cNvSpPr>
          <p:nvPr>
            <p:ph type="title"/>
          </p:nvPr>
        </p:nvSpPr>
        <p:spPr/>
        <p:txBody>
          <a:bodyPr>
            <a:normAutofit fontScale="90000"/>
          </a:bodyPr>
          <a:lstStyle/>
          <a:p>
            <a:pPr marL="36576"/>
            <a:r>
              <a:rPr lang="el-GR" sz="3600" i="1" dirty="0"/>
              <a:t>Τι είναι ένας </a:t>
            </a:r>
            <a:r>
              <a:rPr lang="el-GR" sz="3600" i="1" dirty="0" smtClean="0"/>
              <a:t>κινητήρας</a:t>
            </a:r>
            <a:r>
              <a:rPr lang="en-US" sz="3600" i="1" dirty="0" smtClean="0"/>
              <a:t>?</a:t>
            </a:r>
            <a:r>
              <a:rPr lang="en-US" sz="3600" i="1" dirty="0"/>
              <a:t/>
            </a:r>
            <a:br>
              <a:rPr lang="en-US" sz="3600" i="1" dirty="0"/>
            </a:br>
            <a:endParaRPr lang="en-US" sz="3600" i="1" dirty="0"/>
          </a:p>
        </p:txBody>
      </p:sp>
      <p:sp>
        <p:nvSpPr>
          <p:cNvPr id="4" name="Espaço Reservado para Número de Slide 3">
            <a:extLst>
              <a:ext uri="{FF2B5EF4-FFF2-40B4-BE49-F238E27FC236}">
                <a16:creationId xmlns:a16="http://schemas.microsoft.com/office/drawing/2014/main" id="{B5022022-B814-49D2-9F0E-844AB00AF1DC}"/>
              </a:ext>
            </a:extLst>
          </p:cNvPr>
          <p:cNvSpPr>
            <a:spLocks noGrp="1"/>
          </p:cNvSpPr>
          <p:nvPr>
            <p:ph type="sldNum" sz="quarter" idx="12"/>
          </p:nvPr>
        </p:nvSpPr>
        <p:spPr/>
        <p:txBody>
          <a:bodyPr/>
          <a:lstStyle/>
          <a:p>
            <a:fld id="{1E1F44E5-9FB8-4181-B433-C93897A9A40A}" type="slidenum">
              <a:rPr lang="en-US" smtClean="0"/>
              <a:pPr/>
              <a:t>7</a:t>
            </a:fld>
            <a:endParaRPr lang="en-US"/>
          </a:p>
        </p:txBody>
      </p:sp>
      <p:sp>
        <p:nvSpPr>
          <p:cNvPr id="9" name="Retângulo 8">
            <a:extLst>
              <a:ext uri="{FF2B5EF4-FFF2-40B4-BE49-F238E27FC236}">
                <a16:creationId xmlns:a16="http://schemas.microsoft.com/office/drawing/2014/main" id="{2BA1A640-66EA-472B-AD08-EB4B6A0C3972}"/>
              </a:ext>
            </a:extLst>
          </p:cNvPr>
          <p:cNvSpPr/>
          <p:nvPr/>
        </p:nvSpPr>
        <p:spPr>
          <a:xfrm>
            <a:off x="611560" y="1294467"/>
            <a:ext cx="4572000" cy="4555093"/>
          </a:xfrm>
          <a:prstGeom prst="rect">
            <a:avLst/>
          </a:prstGeom>
        </p:spPr>
        <p:txBody>
          <a:bodyPr>
            <a:spAutoFit/>
          </a:bodyPr>
          <a:lstStyle/>
          <a:p>
            <a:pPr algn="just"/>
            <a:r>
              <a:rPr lang="el-GR" sz="1600" dirty="0"/>
              <a:t>Ένας </a:t>
            </a:r>
            <a:r>
              <a:rPr lang="el-GR" sz="1600" dirty="0" smtClean="0"/>
              <a:t>κινητήρας </a:t>
            </a:r>
            <a:r>
              <a:rPr lang="el-GR" sz="1600" dirty="0"/>
              <a:t>είναι ένας μικρός ενισχυτής ρεύματος. η λειτουργία των </a:t>
            </a:r>
            <a:r>
              <a:rPr lang="el-GR" sz="1600" dirty="0" smtClean="0"/>
              <a:t>κινητήρων </a:t>
            </a:r>
            <a:r>
              <a:rPr lang="el-GR" sz="1600" dirty="0"/>
              <a:t>είναι να πάρει ένα σήμα ελέγχου χαμηλού ρεύματος και στη συνέχεια να το μετατρέψει σε σήμα υψηλότερου ρεύματος που μπορεί να οδηγήσει έναν κινητήρα.</a:t>
            </a:r>
            <a:endParaRPr lang="en-US" sz="1600" dirty="0"/>
          </a:p>
          <a:p>
            <a:r>
              <a:rPr lang="el-GR" sz="1600" b="1" dirty="0" smtClean="0"/>
              <a:t>Εφαρμογές κινητήρων</a:t>
            </a:r>
            <a:r>
              <a:rPr lang="en-US" sz="1600" b="1" dirty="0" smtClean="0"/>
              <a:t>:</a:t>
            </a:r>
            <a:endParaRPr lang="en-US" sz="1600" b="1" dirty="0"/>
          </a:p>
          <a:p>
            <a:endParaRPr lang="en-US" b="1" dirty="0"/>
          </a:p>
          <a:p>
            <a:r>
              <a:rPr lang="el-GR" sz="1600" dirty="0" smtClean="0"/>
              <a:t>Οι κινητήρες βρίσκονται σε μια ευρεία γκάμα εφαρμογών </a:t>
            </a:r>
            <a:r>
              <a:rPr lang="el-GR" sz="1600" dirty="0" smtClean="0"/>
              <a:t>συμπεριλαμβανομένων</a:t>
            </a:r>
            <a:r>
              <a:rPr lang="en-US" sz="1600" dirty="0" smtClean="0"/>
              <a:t>:</a:t>
            </a:r>
            <a:endParaRPr lang="en-US" sz="1600" dirty="0"/>
          </a:p>
          <a:p>
            <a:endParaRPr lang="en-US" sz="1600" dirty="0"/>
          </a:p>
          <a:p>
            <a:r>
              <a:rPr lang="el-GR" sz="1600" dirty="0" err="1"/>
              <a:t>Ρελέ</a:t>
            </a:r>
            <a:r>
              <a:rPr lang="el-GR" sz="1600" dirty="0"/>
              <a:t> και διακόπτης ηλεκτρομαγνητικής </a:t>
            </a:r>
            <a:r>
              <a:rPr lang="el-GR" sz="1600" dirty="0" smtClean="0"/>
              <a:t>βαλβίδας</a:t>
            </a:r>
          </a:p>
          <a:p>
            <a:r>
              <a:rPr lang="el-GR" sz="1600" dirty="0" err="1"/>
              <a:t>Βηματικός</a:t>
            </a:r>
            <a:r>
              <a:rPr lang="el-GR" sz="1600" dirty="0"/>
              <a:t> </a:t>
            </a:r>
            <a:r>
              <a:rPr lang="el-GR" sz="1600" dirty="0" smtClean="0"/>
              <a:t>κινητήρας</a:t>
            </a:r>
          </a:p>
          <a:p>
            <a:r>
              <a:rPr lang="en-US" sz="1600" dirty="0"/>
              <a:t>LED </a:t>
            </a:r>
            <a:r>
              <a:rPr lang="el-GR" sz="1600" dirty="0"/>
              <a:t>και οθόνες </a:t>
            </a:r>
            <a:r>
              <a:rPr lang="el-GR" sz="1600" dirty="0" smtClean="0"/>
              <a:t>πυρακτώσεως</a:t>
            </a:r>
          </a:p>
          <a:p>
            <a:r>
              <a:rPr lang="el-GR" sz="1600" dirty="0" err="1"/>
              <a:t>Αυτοκινητοβιομηχανικές</a:t>
            </a:r>
            <a:r>
              <a:rPr lang="el-GR" sz="1600" dirty="0"/>
              <a:t> </a:t>
            </a:r>
            <a:r>
              <a:rPr lang="el-GR" sz="1600" dirty="0" smtClean="0"/>
              <a:t>εφαρμογές</a:t>
            </a:r>
          </a:p>
          <a:p>
            <a:r>
              <a:rPr lang="el-GR" sz="1600" dirty="0"/>
              <a:t>Οπτικοακουστικός </a:t>
            </a:r>
            <a:r>
              <a:rPr lang="el-GR" sz="1600" dirty="0" smtClean="0"/>
              <a:t>εξοπλισμός</a:t>
            </a:r>
          </a:p>
          <a:p>
            <a:r>
              <a:rPr lang="el-GR" sz="1600" dirty="0" err="1" smtClean="0"/>
              <a:t>Περιφεριακά</a:t>
            </a:r>
            <a:r>
              <a:rPr lang="el-GR" sz="1600" dirty="0" smtClean="0"/>
              <a:t> υπολογιστών</a:t>
            </a:r>
            <a:endParaRPr lang="en-US" sz="1600" dirty="0"/>
          </a:p>
          <a:p>
            <a:r>
              <a:rPr lang="el-GR" sz="1600" dirty="0"/>
              <a:t>Ακουστικά </a:t>
            </a:r>
            <a:r>
              <a:rPr lang="el-GR" sz="1600" dirty="0" smtClean="0"/>
              <a:t>αυτοκινήτου</a:t>
            </a:r>
          </a:p>
          <a:p>
            <a:r>
              <a:rPr lang="el-GR" sz="1600" dirty="0"/>
              <a:t>Συστήματα πλοήγησης αυτοκινήτων</a:t>
            </a:r>
            <a:endParaRPr lang="en-US" sz="1600" dirty="0"/>
          </a:p>
        </p:txBody>
      </p:sp>
      <p:pic>
        <p:nvPicPr>
          <p:cNvPr id="2050" name="Picture 2" descr="Resultado de imagem para a motor-driver">
            <a:extLst>
              <a:ext uri="{FF2B5EF4-FFF2-40B4-BE49-F238E27FC236}">
                <a16:creationId xmlns:a16="http://schemas.microsoft.com/office/drawing/2014/main" id="{7A62AB3B-56E1-438C-86D1-AEA4693AA8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906" y="2629127"/>
            <a:ext cx="4172588" cy="3692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3518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2D0B31-B022-4804-99B6-CD353104B162}"/>
              </a:ext>
            </a:extLst>
          </p:cNvPr>
          <p:cNvSpPr>
            <a:spLocks noGrp="1"/>
          </p:cNvSpPr>
          <p:nvPr>
            <p:ph type="title"/>
          </p:nvPr>
        </p:nvSpPr>
        <p:spPr/>
        <p:txBody>
          <a:bodyPr>
            <a:normAutofit/>
          </a:bodyPr>
          <a:lstStyle/>
          <a:p>
            <a:r>
              <a:rPr lang="el-GR" sz="3200" i="1" dirty="0" smtClean="0"/>
              <a:t>Υδραυλικά εξαρτήματα</a:t>
            </a:r>
            <a:endParaRPr lang="en-US" sz="3200" i="1" dirty="0"/>
          </a:p>
        </p:txBody>
      </p:sp>
      <p:sp>
        <p:nvSpPr>
          <p:cNvPr id="3" name="Espaço Reservado para Conteúdo 2">
            <a:extLst>
              <a:ext uri="{FF2B5EF4-FFF2-40B4-BE49-F238E27FC236}">
                <a16:creationId xmlns:a16="http://schemas.microsoft.com/office/drawing/2014/main" id="{DEEB3E33-DBBF-4A62-941C-DD5656055DAB}"/>
              </a:ext>
            </a:extLst>
          </p:cNvPr>
          <p:cNvSpPr>
            <a:spLocks noGrp="1"/>
          </p:cNvSpPr>
          <p:nvPr>
            <p:ph idx="1"/>
          </p:nvPr>
        </p:nvSpPr>
        <p:spPr/>
        <p:txBody>
          <a:bodyPr/>
          <a:lstStyle/>
          <a:p>
            <a:pPr marL="0" indent="0" algn="just">
              <a:buNone/>
            </a:pPr>
            <a:r>
              <a:rPr lang="el-GR" sz="2400" dirty="0" smtClean="0"/>
              <a:t>Τόσο τα πνευματικά </a:t>
            </a:r>
            <a:r>
              <a:rPr lang="el-GR" sz="2400" dirty="0"/>
              <a:t>όσο και </a:t>
            </a:r>
            <a:r>
              <a:rPr lang="el-GR" sz="2400" dirty="0" smtClean="0"/>
              <a:t>τα υδραυλικά </a:t>
            </a:r>
            <a:r>
              <a:rPr lang="el-GR" sz="2400" dirty="0"/>
              <a:t>είναι συστήματα υγρών υπό πίεση. Η βασική διαφορά είναι ότι τα πνευματικά συστήματα ασχολούνται με τα αέρια και τα υδραυλικά συστήματα ασχολούνται με τα υγρά. Σε αντίθεση με τα αέρια, τα υγρά είναι ασυμπίεστα</a:t>
            </a:r>
            <a:r>
              <a:rPr lang="en-US" sz="2600" dirty="0" smtClean="0"/>
              <a:t>.</a:t>
            </a:r>
            <a:endParaRPr lang="en-US" sz="2600" dirty="0"/>
          </a:p>
        </p:txBody>
      </p:sp>
      <p:sp>
        <p:nvSpPr>
          <p:cNvPr id="4" name="Espaço Reservado para Número de Slide 3">
            <a:extLst>
              <a:ext uri="{FF2B5EF4-FFF2-40B4-BE49-F238E27FC236}">
                <a16:creationId xmlns:a16="http://schemas.microsoft.com/office/drawing/2014/main" id="{68A19616-78F6-42D0-9E18-44AE8C46CDAF}"/>
              </a:ext>
            </a:extLst>
          </p:cNvPr>
          <p:cNvSpPr>
            <a:spLocks noGrp="1"/>
          </p:cNvSpPr>
          <p:nvPr>
            <p:ph type="sldNum" sz="quarter" idx="12"/>
          </p:nvPr>
        </p:nvSpPr>
        <p:spPr/>
        <p:txBody>
          <a:bodyPr/>
          <a:lstStyle/>
          <a:p>
            <a:fld id="{1E1F44E5-9FB8-4181-B433-C93897A9A40A}" type="slidenum">
              <a:rPr lang="en-US" smtClean="0"/>
              <a:pPr/>
              <a:t>8</a:t>
            </a:fld>
            <a:endParaRPr lang="en-US"/>
          </a:p>
        </p:txBody>
      </p:sp>
      <p:pic>
        <p:nvPicPr>
          <p:cNvPr id="3074" name="Picture 2" descr="Resultado de imagem para robot hydraulics">
            <a:extLst>
              <a:ext uri="{FF2B5EF4-FFF2-40B4-BE49-F238E27FC236}">
                <a16:creationId xmlns:a16="http://schemas.microsoft.com/office/drawing/2014/main" id="{921FB615-C4D4-4029-8892-18CAEB80F0F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3485711"/>
            <a:ext cx="5278609" cy="266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285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41526-DE0C-4A31-8024-86D6E948E963}"/>
              </a:ext>
            </a:extLst>
          </p:cNvPr>
          <p:cNvSpPr>
            <a:spLocks noGrp="1"/>
          </p:cNvSpPr>
          <p:nvPr>
            <p:ph type="title"/>
          </p:nvPr>
        </p:nvSpPr>
        <p:spPr/>
        <p:txBody>
          <a:bodyPr/>
          <a:lstStyle/>
          <a:p>
            <a:r>
              <a:rPr lang="el-GR" sz="3200" i="1" dirty="0"/>
              <a:t>Υδραυλικά εξαρτήματα - Νόμος του </a:t>
            </a:r>
            <a:r>
              <a:rPr lang="el-GR" sz="3200" i="1" dirty="0" err="1"/>
              <a:t>Pascal</a:t>
            </a:r>
            <a:endParaRPr lang="en-US" sz="3200" i="1" dirty="0"/>
          </a:p>
        </p:txBody>
      </p:sp>
      <p:sp>
        <p:nvSpPr>
          <p:cNvPr id="3" name="Espaço Reservado para Conteúdo 2">
            <a:extLst>
              <a:ext uri="{FF2B5EF4-FFF2-40B4-BE49-F238E27FC236}">
                <a16:creationId xmlns:a16="http://schemas.microsoft.com/office/drawing/2014/main" id="{A1F9908A-FAF4-4340-8EA3-9DAF1ADF53A1}"/>
              </a:ext>
            </a:extLst>
          </p:cNvPr>
          <p:cNvSpPr>
            <a:spLocks noGrp="1"/>
          </p:cNvSpPr>
          <p:nvPr>
            <p:ph idx="1"/>
          </p:nvPr>
        </p:nvSpPr>
        <p:spPr>
          <a:xfrm>
            <a:off x="457200" y="1600200"/>
            <a:ext cx="4114800" cy="4525963"/>
          </a:xfrm>
        </p:spPr>
        <p:txBody>
          <a:bodyPr>
            <a:normAutofit fontScale="92500" lnSpcReduction="10000"/>
          </a:bodyPr>
          <a:lstStyle/>
          <a:p>
            <a:pPr marL="0" indent="0" algn="just">
              <a:buNone/>
            </a:pPr>
            <a:r>
              <a:rPr lang="el-GR" sz="2600" b="1" dirty="0"/>
              <a:t>Κάτω </a:t>
            </a:r>
            <a:r>
              <a:rPr lang="el-GR" sz="2600" b="1" dirty="0" smtClean="0"/>
              <a:t>από πίεση </a:t>
            </a:r>
            <a:r>
              <a:rPr lang="el-GR" sz="2600" dirty="0"/>
              <a:t>ο νόμος </a:t>
            </a:r>
            <a:r>
              <a:rPr lang="el-GR" sz="2600" dirty="0" err="1"/>
              <a:t>Pascal</a:t>
            </a:r>
            <a:r>
              <a:rPr lang="el-GR" sz="2600" dirty="0"/>
              <a:t> περιγράφει πώς η πίεση δρα επί των υγρών που περιέχονται σε ένα δοχείο. Συνέπεια όλων αυτών είναι ότι μπορείτε να </a:t>
            </a:r>
            <a:r>
              <a:rPr lang="el-GR" sz="2600" dirty="0" smtClean="0"/>
              <a:t>έχετε </a:t>
            </a:r>
            <a:r>
              <a:rPr lang="el-GR" sz="2600" dirty="0"/>
              <a:t>ένα μηχανικό πλεονέκτημα. Όταν ασκείτε δύναμη στον μικρό κύλινδρο, η ποσότητα δύναμης που ασκείται από τον μεγάλο κύλινδρο είναι ανάλογη με την αναλογία των επιφανειών των δύο κυλίνδρων.</a:t>
            </a:r>
            <a:endParaRPr lang="en-US" dirty="0"/>
          </a:p>
        </p:txBody>
      </p:sp>
      <p:sp>
        <p:nvSpPr>
          <p:cNvPr id="4" name="Espaço Reservado para Número de Slide 3">
            <a:extLst>
              <a:ext uri="{FF2B5EF4-FFF2-40B4-BE49-F238E27FC236}">
                <a16:creationId xmlns:a16="http://schemas.microsoft.com/office/drawing/2014/main" id="{853E7FB6-DD94-43C1-8FB3-10C7DAEA172E}"/>
              </a:ext>
            </a:extLst>
          </p:cNvPr>
          <p:cNvSpPr>
            <a:spLocks noGrp="1"/>
          </p:cNvSpPr>
          <p:nvPr>
            <p:ph type="sldNum" sz="quarter" idx="12"/>
          </p:nvPr>
        </p:nvSpPr>
        <p:spPr/>
        <p:txBody>
          <a:bodyPr/>
          <a:lstStyle/>
          <a:p>
            <a:fld id="{1E1F44E5-9FB8-4181-B433-C93897A9A40A}" type="slidenum">
              <a:rPr lang="en-US" smtClean="0"/>
              <a:pPr/>
              <a:t>9</a:t>
            </a:fld>
            <a:endParaRPr lang="en-US"/>
          </a:p>
        </p:txBody>
      </p:sp>
      <p:pic>
        <p:nvPicPr>
          <p:cNvPr id="4098" name="Picture 2" descr="Resultado de imagem para the principle of hydraulic press">
            <a:extLst>
              <a:ext uri="{FF2B5EF4-FFF2-40B4-BE49-F238E27FC236}">
                <a16:creationId xmlns:a16="http://schemas.microsoft.com/office/drawing/2014/main" id="{9733C6AF-928D-46F9-BF69-F97E42D5C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1772816"/>
            <a:ext cx="4104456" cy="231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270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644</TotalTime>
  <Words>836</Words>
  <Application>Microsoft Office PowerPoint</Application>
  <PresentationFormat>On-screen Show (4:3)</PresentationFormat>
  <Paragraphs>79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Times New Roman</vt:lpstr>
      <vt:lpstr>Office Theme</vt:lpstr>
      <vt:lpstr>Ρομπότ – Θεωρία</vt:lpstr>
      <vt:lpstr>Εισαγωγή</vt:lpstr>
      <vt:lpstr>Μηχανικά εξαρτήματα; </vt:lpstr>
      <vt:lpstr>Μηχανικά εξαρτήματα - Κινητήρες συνεχούς ρεύματος</vt:lpstr>
      <vt:lpstr>Μηχανικά εξαρτήματα - Κινητήρες συνεχούς ρεύματος </vt:lpstr>
      <vt:lpstr>Μηχανικά εξαρτήματα - Κινητήρες </vt:lpstr>
      <vt:lpstr>Τι είναι ένας κινητήρας? </vt:lpstr>
      <vt:lpstr>Υδραυλικά εξαρτήματα</vt:lpstr>
      <vt:lpstr>Υδραυλικά εξαρτήματα - Νόμος του Pascal</vt:lpstr>
      <vt:lpstr>Αισθητήρες Ρομπότ</vt:lpstr>
      <vt:lpstr>Αισθητήρες Ρομπότ</vt:lpstr>
      <vt:lpstr>Ταξινόμηση αισθητήρων ρομπότ</vt:lpstr>
      <vt:lpstr>Ταξινόμηση αισθητήρων ρομπότ</vt:lpstr>
      <vt:lpstr>Ο ελεγκτής - Έλεγχος λογισμικού ρομπότ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Gamification</dc:title>
  <dc:creator>covan</dc:creator>
  <cp:lastModifiedBy>Basta Eirini</cp:lastModifiedBy>
  <cp:revision>84</cp:revision>
  <dcterms:created xsi:type="dcterms:W3CDTF">2017-03-08T21:43:37Z</dcterms:created>
  <dcterms:modified xsi:type="dcterms:W3CDTF">2018-01-23T09:40:17Z</dcterms:modified>
</cp:coreProperties>
</file>